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82" d="100"/>
          <a:sy n="82"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jpg>
</file>

<file path=ppt/media/image4.jpg>
</file>

<file path=ppt/media/image5.jpe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816065-1B9C-41FD-AF16-8AD719DF0ACC}" type="datetimeFigureOut">
              <a:rPr lang="en-US" smtClean="0"/>
              <a:t>7/26/2022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DD47E9-FDA1-4292-9532-509261660BC7}" type="slidenum">
              <a:rPr lang="en-US" smtClean="0"/>
              <a:t>‹#›</a:t>
            </a:fld>
            <a:endParaRPr lang="en-US"/>
          </a:p>
        </p:txBody>
      </p:sp>
    </p:spTree>
    <p:extLst>
      <p:ext uri="{BB962C8B-B14F-4D97-AF65-F5344CB8AC3E}">
        <p14:creationId xmlns:p14="http://schemas.microsoft.com/office/powerpoint/2010/main" val="3314325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was growing up in Southwestern Pennsylvania, I was fascinated to learn that my family didn’t really own the land my house was built on. </a:t>
            </a:r>
          </a:p>
        </p:txBody>
      </p:sp>
      <p:sp>
        <p:nvSpPr>
          <p:cNvPr id="4" name="Slide Number Placeholder 3"/>
          <p:cNvSpPr>
            <a:spLocks noGrp="1"/>
          </p:cNvSpPr>
          <p:nvPr>
            <p:ph type="sldNum" sz="quarter" idx="5"/>
          </p:nvPr>
        </p:nvSpPr>
        <p:spPr/>
        <p:txBody>
          <a:bodyPr/>
          <a:lstStyle/>
          <a:p>
            <a:fld id="{14DD47E9-FDA1-4292-9532-509261660BC7}" type="slidenum">
              <a:rPr lang="en-US" smtClean="0"/>
              <a:t>1</a:t>
            </a:fld>
            <a:endParaRPr lang="en-US"/>
          </a:p>
        </p:txBody>
      </p:sp>
    </p:spTree>
    <p:extLst>
      <p:ext uri="{BB962C8B-B14F-4D97-AF65-F5344CB8AC3E}">
        <p14:creationId xmlns:p14="http://schemas.microsoft.com/office/powerpoint/2010/main" val="3882648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More correctly, we didn’t own the mineral rights and being in shale and coal country there was quite a bit value tied up in those rights.  Land based resource rights are something well understood by the majority of people.  However, there is more </a:t>
            </a:r>
            <a:r>
              <a:rPr lang="en-US" dirty="0" err="1"/>
              <a:t>uncertainity</a:t>
            </a:r>
            <a:r>
              <a:rPr lang="en-US" dirty="0"/>
              <a:t> based on the value of marine resource rights.  While the value of oil is something well </a:t>
            </a:r>
            <a:r>
              <a:rPr lang="en-US" dirty="0" err="1"/>
              <a:t>quantifed</a:t>
            </a:r>
            <a:r>
              <a:rPr lang="en-US" dirty="0"/>
              <a:t>, we have 260,000 square miles of sediments that are not properly assigned value.</a:t>
            </a:r>
          </a:p>
        </p:txBody>
      </p:sp>
      <p:sp>
        <p:nvSpPr>
          <p:cNvPr id="4" name="Slide Number Placeholder 3"/>
          <p:cNvSpPr>
            <a:spLocks noGrp="1"/>
          </p:cNvSpPr>
          <p:nvPr>
            <p:ph type="sldNum" sz="quarter" idx="5"/>
          </p:nvPr>
        </p:nvSpPr>
        <p:spPr/>
        <p:txBody>
          <a:bodyPr/>
          <a:lstStyle/>
          <a:p>
            <a:fld id="{14DD47E9-FDA1-4292-9532-509261660BC7}" type="slidenum">
              <a:rPr lang="en-US" smtClean="0"/>
              <a:t>2</a:t>
            </a:fld>
            <a:endParaRPr lang="en-US"/>
          </a:p>
        </p:txBody>
      </p:sp>
    </p:spTree>
    <p:extLst>
      <p:ext uri="{BB962C8B-B14F-4D97-AF65-F5344CB8AC3E}">
        <p14:creationId xmlns:p14="http://schemas.microsoft.com/office/powerpoint/2010/main" val="2705767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major ways we can assess value to sediments is based on their potential for Energy Production.  Benthic Microbial Fuel Cells give us a tool to quantify these metrics.  The fuel cells have two major ways they contribute to this effort.  1. Monitoring the Sediments and Surrounding environment for health, nutrient changes, and other factors(including ones separate from sediment) and two they can actually gives the power production per unit area.  By changing the placement density, we can change the resolution to either cover large swathes of the sea or get detailed mapping of areas of interest.</a:t>
            </a:r>
          </a:p>
        </p:txBody>
      </p:sp>
      <p:sp>
        <p:nvSpPr>
          <p:cNvPr id="4" name="Slide Number Placeholder 3"/>
          <p:cNvSpPr>
            <a:spLocks noGrp="1"/>
          </p:cNvSpPr>
          <p:nvPr>
            <p:ph type="sldNum" sz="quarter" idx="5"/>
          </p:nvPr>
        </p:nvSpPr>
        <p:spPr/>
        <p:txBody>
          <a:bodyPr/>
          <a:lstStyle/>
          <a:p>
            <a:fld id="{14DD47E9-FDA1-4292-9532-509261660BC7}" type="slidenum">
              <a:rPr lang="en-US" smtClean="0"/>
              <a:t>3</a:t>
            </a:fld>
            <a:endParaRPr lang="en-US"/>
          </a:p>
        </p:txBody>
      </p:sp>
    </p:spTree>
    <p:extLst>
      <p:ext uri="{BB962C8B-B14F-4D97-AF65-F5344CB8AC3E}">
        <p14:creationId xmlns:p14="http://schemas.microsoft.com/office/powerpoint/2010/main" val="42393260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research this summer has been primarily focused on taking this fuel cells and using them to power sensors and other equipment in the benthic zone, that is the bottom layer of a water system.  There are several primary concerns that I had to design for.  Most sensors need to be powered at significantly higher voltage than the fuel cells natively produce.  DC-DC converter talk.  We also have to deal with low power production, thus efficient electronics.  We also want the power to be output agnostic, meaning that we don’t want the power system to require communication from the sensor package</a:t>
            </a:r>
          </a:p>
        </p:txBody>
      </p:sp>
      <p:sp>
        <p:nvSpPr>
          <p:cNvPr id="4" name="Slide Number Placeholder 3"/>
          <p:cNvSpPr>
            <a:spLocks noGrp="1"/>
          </p:cNvSpPr>
          <p:nvPr>
            <p:ph type="sldNum" sz="quarter" idx="5"/>
          </p:nvPr>
        </p:nvSpPr>
        <p:spPr/>
        <p:txBody>
          <a:bodyPr/>
          <a:lstStyle/>
          <a:p>
            <a:fld id="{14DD47E9-FDA1-4292-9532-509261660BC7}" type="slidenum">
              <a:rPr lang="en-US" smtClean="0"/>
              <a:t>4</a:t>
            </a:fld>
            <a:endParaRPr lang="en-US"/>
          </a:p>
        </p:txBody>
      </p:sp>
    </p:spTree>
    <p:extLst>
      <p:ext uri="{BB962C8B-B14F-4D97-AF65-F5344CB8AC3E}">
        <p14:creationId xmlns:p14="http://schemas.microsoft.com/office/powerpoint/2010/main" val="6935032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somewhat parallel development I worked on.  This is a possible sensor package for the fuel cell.  It allows to collect timestamped voltage data to measure the fuel cells performance overtime.  Since it is based on Arduino it is incredibly simple to add a temperature monitoring with simple electronic components or a </a:t>
            </a:r>
            <a:r>
              <a:rPr lang="en-US" dirty="0" err="1"/>
              <a:t>ph</a:t>
            </a:r>
            <a:r>
              <a:rPr lang="en-US" dirty="0"/>
              <a:t>/salinity meter with a little more work.  Also put in effort to quickly reconfigure this from lab setting to be able to go into the field</a:t>
            </a:r>
          </a:p>
        </p:txBody>
      </p:sp>
      <p:sp>
        <p:nvSpPr>
          <p:cNvPr id="4" name="Slide Number Placeholder 3"/>
          <p:cNvSpPr>
            <a:spLocks noGrp="1"/>
          </p:cNvSpPr>
          <p:nvPr>
            <p:ph type="sldNum" sz="quarter" idx="5"/>
          </p:nvPr>
        </p:nvSpPr>
        <p:spPr/>
        <p:txBody>
          <a:bodyPr/>
          <a:lstStyle/>
          <a:p>
            <a:fld id="{14DD47E9-FDA1-4292-9532-509261660BC7}" type="slidenum">
              <a:rPr lang="en-US" smtClean="0"/>
              <a:t>5</a:t>
            </a:fld>
            <a:endParaRPr lang="en-US"/>
          </a:p>
        </p:txBody>
      </p:sp>
    </p:spTree>
    <p:extLst>
      <p:ext uri="{BB962C8B-B14F-4D97-AF65-F5344CB8AC3E}">
        <p14:creationId xmlns:p14="http://schemas.microsoft.com/office/powerpoint/2010/main" val="6192058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7/26/2022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7/26/2022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59D81-689E-0324-9D88-CFB78E0D322C}"/>
              </a:ext>
            </a:extLst>
          </p:cNvPr>
          <p:cNvSpPr>
            <a:spLocks noGrp="1"/>
          </p:cNvSpPr>
          <p:nvPr>
            <p:ph type="ctrTitle"/>
          </p:nvPr>
        </p:nvSpPr>
        <p:spPr/>
        <p:txBody>
          <a:bodyPr>
            <a:normAutofit/>
          </a:bodyPr>
          <a:lstStyle/>
          <a:p>
            <a:pPr algn="ctr"/>
            <a:r>
              <a:rPr lang="en-US" sz="3600" dirty="0"/>
              <a:t>Paydirt: Valuing and utilizing sediments</a:t>
            </a:r>
          </a:p>
        </p:txBody>
      </p:sp>
      <p:sp>
        <p:nvSpPr>
          <p:cNvPr id="3" name="Subtitle 2">
            <a:extLst>
              <a:ext uri="{FF2B5EF4-FFF2-40B4-BE49-F238E27FC236}">
                <a16:creationId xmlns:a16="http://schemas.microsoft.com/office/drawing/2014/main" id="{2FA063AA-03F9-55BF-274F-B42DFE77B1C0}"/>
              </a:ext>
            </a:extLst>
          </p:cNvPr>
          <p:cNvSpPr>
            <a:spLocks noGrp="1"/>
          </p:cNvSpPr>
          <p:nvPr>
            <p:ph type="subTitle" idx="1"/>
          </p:nvPr>
        </p:nvSpPr>
        <p:spPr/>
        <p:txBody>
          <a:bodyPr>
            <a:normAutofit/>
          </a:bodyPr>
          <a:lstStyle/>
          <a:p>
            <a:r>
              <a:rPr lang="en-US" sz="1200" dirty="0"/>
              <a:t>Brandon Kelly</a:t>
            </a:r>
          </a:p>
          <a:p>
            <a:r>
              <a:rPr lang="en-US" sz="1200" dirty="0"/>
              <a:t>Mentored by dr. Jordon buckler</a:t>
            </a:r>
          </a:p>
          <a:p>
            <a:r>
              <a:rPr lang="en-US" sz="1200" dirty="0"/>
              <a:t>Florida Atlantic university REU on Renewable Energy</a:t>
            </a:r>
          </a:p>
          <a:p>
            <a:r>
              <a:rPr lang="en-US" sz="1200" dirty="0"/>
              <a:t>Summer 2022</a:t>
            </a:r>
          </a:p>
          <a:p>
            <a:endParaRPr lang="en-US" sz="1200" dirty="0"/>
          </a:p>
        </p:txBody>
      </p:sp>
    </p:spTree>
    <p:extLst>
      <p:ext uri="{BB962C8B-B14F-4D97-AF65-F5344CB8AC3E}">
        <p14:creationId xmlns:p14="http://schemas.microsoft.com/office/powerpoint/2010/main" val="664028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D5E63-1F9D-B5D6-F35B-3BCE99DD06F3}"/>
              </a:ext>
            </a:extLst>
          </p:cNvPr>
          <p:cNvSpPr>
            <a:spLocks noGrp="1"/>
          </p:cNvSpPr>
          <p:nvPr>
            <p:ph type="title"/>
          </p:nvPr>
        </p:nvSpPr>
        <p:spPr/>
        <p:txBody>
          <a:bodyPr/>
          <a:lstStyle/>
          <a:p>
            <a:r>
              <a:rPr lang="en-US" dirty="0"/>
              <a:t>Valuing resources</a:t>
            </a:r>
          </a:p>
        </p:txBody>
      </p:sp>
      <p:sp>
        <p:nvSpPr>
          <p:cNvPr id="3" name="Text Placeholder 2">
            <a:extLst>
              <a:ext uri="{FF2B5EF4-FFF2-40B4-BE49-F238E27FC236}">
                <a16:creationId xmlns:a16="http://schemas.microsoft.com/office/drawing/2014/main" id="{1279D053-63FC-23D9-56B1-DE65EC0B02AB}"/>
              </a:ext>
            </a:extLst>
          </p:cNvPr>
          <p:cNvSpPr>
            <a:spLocks noGrp="1"/>
          </p:cNvSpPr>
          <p:nvPr>
            <p:ph type="body" idx="1"/>
          </p:nvPr>
        </p:nvSpPr>
        <p:spPr>
          <a:xfrm>
            <a:off x="1370018" y="1273176"/>
            <a:ext cx="4649783" cy="823912"/>
          </a:xfrm>
        </p:spPr>
        <p:txBody>
          <a:bodyPr>
            <a:normAutofit/>
          </a:bodyPr>
          <a:lstStyle/>
          <a:p>
            <a:r>
              <a:rPr lang="en-US" dirty="0"/>
              <a:t>Valuing land resources</a:t>
            </a:r>
          </a:p>
        </p:txBody>
      </p:sp>
      <p:pic>
        <p:nvPicPr>
          <p:cNvPr id="8" name="Content Placeholder 7">
            <a:extLst>
              <a:ext uri="{FF2B5EF4-FFF2-40B4-BE49-F238E27FC236}">
                <a16:creationId xmlns:a16="http://schemas.microsoft.com/office/drawing/2014/main" id="{FD1AEBA4-0993-804F-3C71-CA0D734464F5}"/>
              </a:ext>
            </a:extLst>
          </p:cNvPr>
          <p:cNvPicPr>
            <a:picLocks noGrp="1" noChangeAspect="1"/>
          </p:cNvPicPr>
          <p:nvPr>
            <p:ph sz="half" idx="2"/>
          </p:nvPr>
        </p:nvPicPr>
        <p:blipFill>
          <a:blip r:embed="rId3"/>
          <a:stretch>
            <a:fillRect/>
          </a:stretch>
        </p:blipFill>
        <p:spPr>
          <a:xfrm>
            <a:off x="126936" y="2097086"/>
            <a:ext cx="4962553" cy="4364232"/>
          </a:xfrm>
        </p:spPr>
      </p:pic>
      <p:sp>
        <p:nvSpPr>
          <p:cNvPr id="5" name="Text Placeholder 4">
            <a:extLst>
              <a:ext uri="{FF2B5EF4-FFF2-40B4-BE49-F238E27FC236}">
                <a16:creationId xmlns:a16="http://schemas.microsoft.com/office/drawing/2014/main" id="{25E774CB-5760-7CCE-7710-8E063C83651A}"/>
              </a:ext>
            </a:extLst>
          </p:cNvPr>
          <p:cNvSpPr>
            <a:spLocks noGrp="1"/>
          </p:cNvSpPr>
          <p:nvPr>
            <p:ph type="body" sz="quarter" idx="3"/>
          </p:nvPr>
        </p:nvSpPr>
        <p:spPr>
          <a:xfrm>
            <a:off x="6172201" y="1273175"/>
            <a:ext cx="4646602" cy="823912"/>
          </a:xfrm>
        </p:spPr>
        <p:txBody>
          <a:bodyPr>
            <a:normAutofit/>
          </a:bodyPr>
          <a:lstStyle/>
          <a:p>
            <a:r>
              <a:rPr lang="en-US" dirty="0"/>
              <a:t>Valuing marine* resources </a:t>
            </a:r>
          </a:p>
          <a:p>
            <a:r>
              <a:rPr lang="en-US" sz="1200" dirty="0"/>
              <a:t>*(&amp; Freshwater)</a:t>
            </a:r>
          </a:p>
        </p:txBody>
      </p:sp>
      <p:pic>
        <p:nvPicPr>
          <p:cNvPr id="10" name="Content Placeholder 9">
            <a:extLst>
              <a:ext uri="{FF2B5EF4-FFF2-40B4-BE49-F238E27FC236}">
                <a16:creationId xmlns:a16="http://schemas.microsoft.com/office/drawing/2014/main" id="{67F69C54-1DC3-7826-CF3A-AC4E2F270CFB}"/>
              </a:ext>
            </a:extLst>
          </p:cNvPr>
          <p:cNvPicPr>
            <a:picLocks noGrp="1" noChangeAspect="1"/>
          </p:cNvPicPr>
          <p:nvPr>
            <p:ph sz="quarter" idx="4"/>
          </p:nvPr>
        </p:nvPicPr>
        <p:blipFill>
          <a:blip r:embed="rId4"/>
          <a:stretch>
            <a:fillRect/>
          </a:stretch>
        </p:blipFill>
        <p:spPr>
          <a:xfrm>
            <a:off x="5383762" y="2097086"/>
            <a:ext cx="6778629" cy="3389314"/>
          </a:xfrm>
        </p:spPr>
      </p:pic>
      <p:sp>
        <p:nvSpPr>
          <p:cNvPr id="11" name="Rectangle 10">
            <a:extLst>
              <a:ext uri="{FF2B5EF4-FFF2-40B4-BE49-F238E27FC236}">
                <a16:creationId xmlns:a16="http://schemas.microsoft.com/office/drawing/2014/main" id="{9754B867-617B-7167-C99D-FC889AA55A79}"/>
              </a:ext>
            </a:extLst>
          </p:cNvPr>
          <p:cNvSpPr/>
          <p:nvPr/>
        </p:nvSpPr>
        <p:spPr>
          <a:xfrm>
            <a:off x="7462865" y="1537279"/>
            <a:ext cx="2065273" cy="4508927"/>
          </a:xfrm>
          <a:prstGeom prst="rect">
            <a:avLst/>
          </a:prstGeom>
          <a:noFill/>
        </p:spPr>
        <p:txBody>
          <a:bodyPr wrap="square" lIns="91440" tIns="45720" rIns="91440" bIns="45720">
            <a:spAutoFit/>
          </a:bodyPr>
          <a:lstStyle/>
          <a:p>
            <a:pPr algn="ctr"/>
            <a:r>
              <a:rPr lang="en-US" sz="28700" b="1" dirty="0">
                <a:ln w="22225">
                  <a:solidFill>
                    <a:schemeClr val="accent2"/>
                  </a:solidFill>
                  <a:prstDash val="solid"/>
                </a:ln>
                <a:solidFill>
                  <a:schemeClr val="accent2">
                    <a:lumMod val="40000"/>
                    <a:lumOff val="60000"/>
                  </a:schemeClr>
                </a:solidFill>
              </a:rPr>
              <a:t>?</a:t>
            </a:r>
            <a:endParaRPr lang="en-US" sz="54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4109218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500"/>
                                        <p:tgtEl>
                                          <p:spTgt spid="5">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uiExpand="1" build="p"/>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0D41F-D123-2B82-C451-FCD356659A53}"/>
              </a:ext>
            </a:extLst>
          </p:cNvPr>
          <p:cNvSpPr>
            <a:spLocks noGrp="1"/>
          </p:cNvSpPr>
          <p:nvPr>
            <p:ph type="title"/>
          </p:nvPr>
        </p:nvSpPr>
        <p:spPr/>
        <p:txBody>
          <a:bodyPr/>
          <a:lstStyle/>
          <a:p>
            <a:r>
              <a:rPr lang="en-US" dirty="0"/>
              <a:t>Value of “dirty” energy</a:t>
            </a:r>
          </a:p>
        </p:txBody>
      </p:sp>
      <p:sp>
        <p:nvSpPr>
          <p:cNvPr id="5" name="Text Placeholder 4">
            <a:extLst>
              <a:ext uri="{FF2B5EF4-FFF2-40B4-BE49-F238E27FC236}">
                <a16:creationId xmlns:a16="http://schemas.microsoft.com/office/drawing/2014/main" id="{1FC6BEC5-47B2-4061-11F8-04EBB5F1DCA1}"/>
              </a:ext>
            </a:extLst>
          </p:cNvPr>
          <p:cNvSpPr>
            <a:spLocks noGrp="1"/>
          </p:cNvSpPr>
          <p:nvPr>
            <p:ph type="body" sz="half" idx="2"/>
          </p:nvPr>
        </p:nvSpPr>
        <p:spPr>
          <a:xfrm>
            <a:off x="1146705" y="2249486"/>
            <a:ext cx="5683303" cy="3541714"/>
          </a:xfrm>
        </p:spPr>
        <p:txBody>
          <a:bodyPr/>
          <a:lstStyle/>
          <a:p>
            <a:pPr marL="285750" indent="-285750">
              <a:buFont typeface="Arial" panose="020B0604020202020204" pitchFamily="34" charset="0"/>
              <a:buChar char="•"/>
            </a:pPr>
            <a:r>
              <a:rPr lang="en-US" dirty="0"/>
              <a:t>Benthic Microbial Fuel Cells:</a:t>
            </a:r>
          </a:p>
          <a:p>
            <a:pPr marL="742950" lvl="1" indent="-285750">
              <a:buFont typeface="Arial" panose="020B0604020202020204" pitchFamily="34" charset="0"/>
              <a:buChar char="•"/>
            </a:pPr>
            <a:r>
              <a:rPr lang="en-US" dirty="0"/>
              <a:t>Generates Electricity Using Microbes and Nutrients in Sediment</a:t>
            </a:r>
          </a:p>
          <a:p>
            <a:pPr marL="285750" indent="-285750">
              <a:buFont typeface="Arial" panose="020B0604020202020204" pitchFamily="34" charset="0"/>
              <a:buChar char="•"/>
            </a:pPr>
            <a:r>
              <a:rPr lang="en-US" dirty="0"/>
              <a:t>Allows us to Monitor Sediments Long-Term</a:t>
            </a:r>
          </a:p>
          <a:p>
            <a:pPr marL="742950" lvl="1" indent="-285750">
              <a:buFont typeface="Arial" panose="020B0604020202020204" pitchFamily="34" charset="0"/>
              <a:buChar char="•"/>
            </a:pPr>
            <a:r>
              <a:rPr lang="en-US" dirty="0"/>
              <a:t>Can Power Remote Sensor Network</a:t>
            </a:r>
          </a:p>
          <a:p>
            <a:pPr marL="285750" indent="-285750">
              <a:buFont typeface="Arial" panose="020B0604020202020204" pitchFamily="34" charset="0"/>
              <a:buChar char="•"/>
            </a:pPr>
            <a:r>
              <a:rPr lang="en-US" dirty="0"/>
              <a:t>Normalize Power Production by Footprint Area</a:t>
            </a:r>
          </a:p>
          <a:p>
            <a:pPr marL="742950" lvl="1" indent="-285750">
              <a:buFont typeface="Arial" panose="020B0604020202020204" pitchFamily="34" charset="0"/>
              <a:buChar char="•"/>
            </a:pPr>
            <a:r>
              <a:rPr lang="en-US" dirty="0"/>
              <a:t>Can Control Placement Density to Control Resolution</a:t>
            </a:r>
          </a:p>
        </p:txBody>
      </p:sp>
      <p:pic>
        <p:nvPicPr>
          <p:cNvPr id="1026" name="Picture 2">
            <a:extLst>
              <a:ext uri="{FF2B5EF4-FFF2-40B4-BE49-F238E27FC236}">
                <a16:creationId xmlns:a16="http://schemas.microsoft.com/office/drawing/2014/main" id="{C87B0663-9C5E-FB27-58DE-2CB460BBD13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930452" y="592138"/>
            <a:ext cx="2342709" cy="51990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4282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BDB786B-3F8C-4CE4-0E6B-4DF4B4316453}"/>
              </a:ext>
            </a:extLst>
          </p:cNvPr>
          <p:cNvSpPr>
            <a:spLocks noGrp="1"/>
          </p:cNvSpPr>
          <p:nvPr>
            <p:ph type="title"/>
          </p:nvPr>
        </p:nvSpPr>
        <p:spPr/>
        <p:txBody>
          <a:bodyPr/>
          <a:lstStyle/>
          <a:p>
            <a:r>
              <a:rPr lang="en-US" dirty="0"/>
              <a:t>Harvesting Power</a:t>
            </a:r>
          </a:p>
        </p:txBody>
      </p:sp>
      <p:sp>
        <p:nvSpPr>
          <p:cNvPr id="8" name="Content Placeholder 7">
            <a:extLst>
              <a:ext uri="{FF2B5EF4-FFF2-40B4-BE49-F238E27FC236}">
                <a16:creationId xmlns:a16="http://schemas.microsoft.com/office/drawing/2014/main" id="{E16D5C45-92D7-3EAB-3367-F6FF2D259F7B}"/>
              </a:ext>
            </a:extLst>
          </p:cNvPr>
          <p:cNvSpPr>
            <a:spLocks noGrp="1"/>
          </p:cNvSpPr>
          <p:nvPr>
            <p:ph sz="half" idx="1"/>
          </p:nvPr>
        </p:nvSpPr>
        <p:spPr>
          <a:xfrm>
            <a:off x="1141410" y="2249486"/>
            <a:ext cx="4954590" cy="3541714"/>
          </a:xfrm>
        </p:spPr>
        <p:txBody>
          <a:bodyPr/>
          <a:lstStyle/>
          <a:p>
            <a:r>
              <a:rPr lang="en-US" dirty="0"/>
              <a:t>Low Voltage</a:t>
            </a:r>
          </a:p>
          <a:p>
            <a:pPr lvl="1"/>
            <a:r>
              <a:rPr lang="en-US" dirty="0"/>
              <a:t>Step Up Converter: “Trades” Current for Voltage</a:t>
            </a:r>
          </a:p>
          <a:p>
            <a:r>
              <a:rPr lang="en-US" dirty="0"/>
              <a:t>Low Power</a:t>
            </a:r>
          </a:p>
          <a:p>
            <a:pPr lvl="1"/>
            <a:r>
              <a:rPr lang="en-US" dirty="0"/>
              <a:t>High Efficiency, Low “Quiescent Current”</a:t>
            </a:r>
          </a:p>
          <a:p>
            <a:r>
              <a:rPr lang="en-US" dirty="0"/>
              <a:t>Output Agnostic</a:t>
            </a:r>
          </a:p>
          <a:p>
            <a:pPr lvl="1"/>
            <a:r>
              <a:rPr lang="en-US" dirty="0"/>
              <a:t>Delivers Power No Matter Destination</a:t>
            </a:r>
          </a:p>
        </p:txBody>
      </p:sp>
      <p:pic>
        <p:nvPicPr>
          <p:cNvPr id="11" name="Content Placeholder 10">
            <a:extLst>
              <a:ext uri="{FF2B5EF4-FFF2-40B4-BE49-F238E27FC236}">
                <a16:creationId xmlns:a16="http://schemas.microsoft.com/office/drawing/2014/main" id="{3CEB04D0-5B63-679D-8D4D-4F13142E1AF5}"/>
              </a:ext>
            </a:extLst>
          </p:cNvPr>
          <p:cNvPicPr>
            <a:picLocks noGrp="1" noChangeAspect="1"/>
          </p:cNvPicPr>
          <p:nvPr>
            <p:ph sz="half" idx="2"/>
          </p:nvPr>
        </p:nvPicPr>
        <p:blipFill rotWithShape="1">
          <a:blip r:embed="rId3"/>
          <a:srcRect l="18745" r="33001"/>
          <a:stretch/>
        </p:blipFill>
        <p:spPr>
          <a:xfrm>
            <a:off x="6957490" y="2097088"/>
            <a:ext cx="4407195" cy="4113677"/>
          </a:xfrm>
        </p:spPr>
      </p:pic>
    </p:spTree>
    <p:extLst>
      <p:ext uri="{BB962C8B-B14F-4D97-AF65-F5344CB8AC3E}">
        <p14:creationId xmlns:p14="http://schemas.microsoft.com/office/powerpoint/2010/main" val="2174674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Effect transition="in" filter="fade">
                                      <p:cBhvr>
                                        <p:cTn id="13" dur="500"/>
                                        <p:tgtEl>
                                          <p:spTgt spid="8">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
                                            <p:txEl>
                                              <p:pRg st="4" end="4"/>
                                            </p:txEl>
                                          </p:spTgt>
                                        </p:tgtEl>
                                        <p:attrNameLst>
                                          <p:attrName>style.visibility</p:attrName>
                                        </p:attrNameLst>
                                      </p:cBhvr>
                                      <p:to>
                                        <p:strVal val="visible"/>
                                      </p:to>
                                    </p:set>
                                    <p:animEffect transition="in" filter="fade">
                                      <p:cBhvr>
                                        <p:cTn id="26" dur="500"/>
                                        <p:tgtEl>
                                          <p:spTgt spid="8">
                                            <p:txEl>
                                              <p:pRg st="4" end="4"/>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
                                            <p:txEl>
                                              <p:pRg st="5" end="5"/>
                                            </p:txEl>
                                          </p:spTgt>
                                        </p:tgtEl>
                                        <p:attrNameLst>
                                          <p:attrName>style.visibility</p:attrName>
                                        </p:attrNameLst>
                                      </p:cBhvr>
                                      <p:to>
                                        <p:strVal val="visible"/>
                                      </p:to>
                                    </p:set>
                                    <p:animEffect transition="in" filter="fade">
                                      <p:cBhvr>
                                        <p:cTn id="29"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87C32BF-3D99-C026-D67D-F308C606D81C}"/>
              </a:ext>
            </a:extLst>
          </p:cNvPr>
          <p:cNvSpPr>
            <a:spLocks noGrp="1"/>
          </p:cNvSpPr>
          <p:nvPr>
            <p:ph type="title"/>
          </p:nvPr>
        </p:nvSpPr>
        <p:spPr/>
        <p:txBody>
          <a:bodyPr/>
          <a:lstStyle/>
          <a:p>
            <a:r>
              <a:rPr lang="en-US" dirty="0"/>
              <a:t>Capturing data</a:t>
            </a:r>
          </a:p>
        </p:txBody>
      </p:sp>
      <p:pic>
        <p:nvPicPr>
          <p:cNvPr id="9" name="Content Placeholder 8">
            <a:extLst>
              <a:ext uri="{FF2B5EF4-FFF2-40B4-BE49-F238E27FC236}">
                <a16:creationId xmlns:a16="http://schemas.microsoft.com/office/drawing/2014/main" id="{32FF889F-FC5F-32D9-A9B8-E5D60EA16C3C}"/>
              </a:ext>
            </a:extLst>
          </p:cNvPr>
          <p:cNvPicPr>
            <a:picLocks noGrp="1" noChangeAspect="1"/>
          </p:cNvPicPr>
          <p:nvPr>
            <p:ph sz="half" idx="1"/>
          </p:nvPr>
        </p:nvPicPr>
        <p:blipFill>
          <a:blip r:embed="rId3"/>
          <a:stretch>
            <a:fillRect/>
          </a:stretch>
        </p:blipFill>
        <p:spPr>
          <a:xfrm>
            <a:off x="320320" y="2959062"/>
            <a:ext cx="4878387" cy="2197210"/>
          </a:xfrm>
        </p:spPr>
      </p:pic>
      <p:sp>
        <p:nvSpPr>
          <p:cNvPr id="7" name="Content Placeholder 6">
            <a:extLst>
              <a:ext uri="{FF2B5EF4-FFF2-40B4-BE49-F238E27FC236}">
                <a16:creationId xmlns:a16="http://schemas.microsoft.com/office/drawing/2014/main" id="{A58B0D5C-36B6-097B-EB25-274B833242B9}"/>
              </a:ext>
            </a:extLst>
          </p:cNvPr>
          <p:cNvSpPr>
            <a:spLocks noGrp="1"/>
          </p:cNvSpPr>
          <p:nvPr>
            <p:ph sz="half" idx="2"/>
          </p:nvPr>
        </p:nvSpPr>
        <p:spPr>
          <a:xfrm>
            <a:off x="5351107" y="2286809"/>
            <a:ext cx="6019800" cy="3541714"/>
          </a:xfrm>
        </p:spPr>
        <p:txBody>
          <a:bodyPr>
            <a:normAutofit/>
          </a:bodyPr>
          <a:lstStyle/>
          <a:p>
            <a:r>
              <a:rPr lang="en-US" dirty="0"/>
              <a:t>Tracks Voltage of Fuel Cell</a:t>
            </a:r>
          </a:p>
          <a:p>
            <a:pPr lvl="1"/>
            <a:r>
              <a:rPr lang="en-US" dirty="0"/>
              <a:t>Measures Fuel Cell Performance over time</a:t>
            </a:r>
          </a:p>
          <a:p>
            <a:r>
              <a:rPr lang="en-US" dirty="0"/>
              <a:t>Modular Electronics</a:t>
            </a:r>
          </a:p>
          <a:p>
            <a:pPr lvl="1"/>
            <a:r>
              <a:rPr lang="en-US" dirty="0"/>
              <a:t>Easily Add Thermometer, Ph, Salinity Meters</a:t>
            </a:r>
          </a:p>
          <a:p>
            <a:r>
              <a:rPr lang="en-US" dirty="0"/>
              <a:t>Designed for Conversion to In Situ Deployment</a:t>
            </a:r>
          </a:p>
          <a:p>
            <a:pPr lvl="1"/>
            <a:r>
              <a:rPr lang="en-US" dirty="0"/>
              <a:t>Low Power Board Chosen</a:t>
            </a:r>
          </a:p>
          <a:p>
            <a:pPr lvl="1"/>
            <a:r>
              <a:rPr lang="en-US" dirty="0"/>
              <a:t>Code </a:t>
            </a:r>
            <a:r>
              <a:rPr lang="en-US"/>
              <a:t>has Optimizations</a:t>
            </a:r>
            <a:endParaRPr lang="en-US" dirty="0"/>
          </a:p>
        </p:txBody>
      </p:sp>
    </p:spTree>
    <p:extLst>
      <p:ext uri="{BB962C8B-B14F-4D97-AF65-F5344CB8AC3E}">
        <p14:creationId xmlns:p14="http://schemas.microsoft.com/office/powerpoint/2010/main" val="276714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Effect transition="in" filter="fade">
                                      <p:cBhvr>
                                        <p:cTn id="13" dur="500"/>
                                        <p:tgtEl>
                                          <p:spTgt spid="7">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xEl>
                                              <p:pRg st="2" end="2"/>
                                            </p:txEl>
                                          </p:spTgt>
                                        </p:tgtEl>
                                        <p:attrNameLst>
                                          <p:attrName>style.visibility</p:attrName>
                                        </p:attrNameLst>
                                      </p:cBhvr>
                                      <p:to>
                                        <p:strVal val="visible"/>
                                      </p:to>
                                    </p:set>
                                    <p:animEffect transition="in" filter="fade">
                                      <p:cBhvr>
                                        <p:cTn id="18" dur="500"/>
                                        <p:tgtEl>
                                          <p:spTgt spid="7">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500"/>
                                        <p:tgtEl>
                                          <p:spTgt spid="7">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500"/>
                                        <p:tgtEl>
                                          <p:spTgt spid="7">
                                            <p:txEl>
                                              <p:pRg st="4" end="4"/>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
                                            <p:txEl>
                                              <p:pRg st="5" end="5"/>
                                            </p:txEl>
                                          </p:spTgt>
                                        </p:tgtEl>
                                        <p:attrNameLst>
                                          <p:attrName>style.visibility</p:attrName>
                                        </p:attrNameLst>
                                      </p:cBhvr>
                                      <p:to>
                                        <p:strVal val="visible"/>
                                      </p:to>
                                    </p:set>
                                    <p:animEffect transition="in" filter="fade">
                                      <p:cBhvr>
                                        <p:cTn id="29" dur="500"/>
                                        <p:tgtEl>
                                          <p:spTgt spid="7">
                                            <p:txEl>
                                              <p:pRg st="5" end="5"/>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fade">
                                      <p:cBhvr>
                                        <p:cTn id="32"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412A3-0467-7787-4B16-AA5C447243BA}"/>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B9AD16E4-E6C1-B385-E4B4-1009598B4DE6}"/>
              </a:ext>
            </a:extLst>
          </p:cNvPr>
          <p:cNvSpPr>
            <a:spLocks noGrp="1"/>
          </p:cNvSpPr>
          <p:nvPr>
            <p:ph type="body" sz="half" idx="2"/>
          </p:nvPr>
        </p:nvSpPr>
        <p:spPr/>
        <p:txBody>
          <a:bodyPr/>
          <a:lstStyle/>
          <a:p>
            <a:endParaRPr lang="en-US"/>
          </a:p>
        </p:txBody>
      </p:sp>
      <p:sp>
        <p:nvSpPr>
          <p:cNvPr id="4" name="Rectangle 3">
            <a:extLst>
              <a:ext uri="{FF2B5EF4-FFF2-40B4-BE49-F238E27FC236}">
                <a16:creationId xmlns:a16="http://schemas.microsoft.com/office/drawing/2014/main" id="{620D5EAB-845B-31C4-342F-F4D94E50336A}"/>
              </a:ext>
            </a:extLst>
          </p:cNvPr>
          <p:cNvSpPr/>
          <p:nvPr/>
        </p:nvSpPr>
        <p:spPr>
          <a:xfrm>
            <a:off x="4390247" y="2967335"/>
            <a:ext cx="3411511" cy="923330"/>
          </a:xfrm>
          <a:prstGeom prst="rect">
            <a:avLst/>
          </a:prstGeom>
          <a:noFill/>
        </p:spPr>
        <p:txBody>
          <a:bodyPr wrap="non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rPr>
              <a:t>Questions?</a:t>
            </a:r>
          </a:p>
        </p:txBody>
      </p:sp>
    </p:spTree>
    <p:extLst>
      <p:ext uri="{BB962C8B-B14F-4D97-AF65-F5344CB8AC3E}">
        <p14:creationId xmlns:p14="http://schemas.microsoft.com/office/powerpoint/2010/main" val="1396222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540</TotalTime>
  <Words>568</Words>
  <Application>Microsoft Office PowerPoint</Application>
  <PresentationFormat>Widescreen</PresentationFormat>
  <Paragraphs>43</Paragraphs>
  <Slides>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Tw Cen MT</vt:lpstr>
      <vt:lpstr>Circuit</vt:lpstr>
      <vt:lpstr>Paydirt: Valuing and utilizing sediments</vt:lpstr>
      <vt:lpstr>Valuing resources</vt:lpstr>
      <vt:lpstr>Value of “dirty” energy</vt:lpstr>
      <vt:lpstr>Harvesting Power</vt:lpstr>
      <vt:lpstr>Capturing data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Paydirt: Valuing and utilizing sediments</dc:title>
  <dc:creator>Brandon Kelly</dc:creator>
  <cp:lastModifiedBy>Brandon Kelly</cp:lastModifiedBy>
  <cp:revision>6</cp:revision>
  <dcterms:created xsi:type="dcterms:W3CDTF">2022-07-25T19:04:13Z</dcterms:created>
  <dcterms:modified xsi:type="dcterms:W3CDTF">2022-07-26T13:25:25Z</dcterms:modified>
</cp:coreProperties>
</file>

<file path=docProps/thumbnail.jpeg>
</file>